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Black"/>
      <p:bold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Roboto Medium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RobotoMedium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italic.fntdata"/><Relationship Id="rId25" Type="http://schemas.openxmlformats.org/officeDocument/2006/relationships/font" Target="fonts/RobotoMedium-bold.fntdata"/><Relationship Id="rId27" Type="http://schemas.openxmlformats.org/officeDocument/2006/relationships/font" Target="fonts/Roboto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Black-boldItalic.fntdata"/><Relationship Id="rId18" Type="http://schemas.openxmlformats.org/officeDocument/2006/relationships/font" Target="fonts/RobotoBlack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598ddea0e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598ddea0e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59ac8a9a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59ac8a9a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ba698428339e9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ba698428339e9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59ac8a9a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a59ac8a9a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f156a38f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f156a38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598ddea0e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a598ddea0e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59ac8a9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a59ac8a9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598ddea0e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598ddea0e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a59ac8a9a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a59ac8a9a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59ac8a9a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a59ac8a9a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af156a38fd_0_10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af156a38fd_0_10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598ddea0e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598ddea0e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hyperlink" Target="https://www.linkedin.com/in/asit-piri-7128a510/" TargetMode="External"/><Relationship Id="rId5" Type="http://schemas.openxmlformats.org/officeDocument/2006/relationships/image" Target="../media/image10.png"/><Relationship Id="rId6" Type="http://schemas.openxmlformats.org/officeDocument/2006/relationships/hyperlink" Target="https://twitter.com/AsitPiri" TargetMode="External"/><Relationship Id="rId7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0"/>
            <a:ext cx="9144000" cy="506700"/>
          </a:xfrm>
          <a:prstGeom prst="rect">
            <a:avLst/>
          </a:prstGeom>
          <a:solidFill>
            <a:srgbClr val="274E1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Presentation Zen Assignment - Problem Statement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0" y="494600"/>
            <a:ext cx="4608600" cy="1214100"/>
          </a:xfrm>
          <a:prstGeom prst="rect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What is your role?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Product Manager of EMC.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4608600" y="506700"/>
            <a:ext cx="4535400" cy="1214100"/>
          </a:xfrm>
          <a:prstGeom prst="rect">
            <a:avLst/>
          </a:prstGeom>
          <a:solidFill>
            <a:srgbClr val="38761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Who are your a</a:t>
            </a:r>
            <a:r>
              <a:rPr b="1" lang="en" sz="2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udience?</a:t>
            </a:r>
            <a:endParaRPr b="1" sz="2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EMC Customers.</a:t>
            </a:r>
            <a:endParaRPr b="1"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-75" y="1708700"/>
            <a:ext cx="9144000" cy="2220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What is your topic of presentation?</a:t>
            </a:r>
            <a:endParaRPr b="1" sz="2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present the product “Network Validator” for the “Integrated Data Protection Appliance (IDPA)” storage device and get their buy-in.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0" y="3929400"/>
            <a:ext cx="9144000" cy="12141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What do you want to </a:t>
            </a:r>
            <a:r>
              <a:rPr b="1" lang="en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achieve</a:t>
            </a:r>
            <a:r>
              <a:rPr b="1" lang="en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with this presentation?</a:t>
            </a:r>
            <a:endParaRPr b="1" sz="2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Customer approval.</a:t>
            </a:r>
            <a:endParaRPr b="1" sz="2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/>
        </p:nvSpPr>
        <p:spPr>
          <a:xfrm>
            <a:off x="-4500" y="0"/>
            <a:ext cx="88077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How well our new product Network Validator validate?</a:t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0425" y="1921700"/>
            <a:ext cx="2319599" cy="2061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257" y="1586375"/>
            <a:ext cx="2021643" cy="239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74275" y="1853450"/>
            <a:ext cx="2130125" cy="2130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/>
          <p:cNvSpPr txBox="1"/>
          <p:nvPr/>
        </p:nvSpPr>
        <p:spPr>
          <a:xfrm>
            <a:off x="1164825" y="1227300"/>
            <a:ext cx="11037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Big,red,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apple					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35" name="Google Shape;135;p22"/>
          <p:cNvSpPr txBox="1"/>
          <p:nvPr/>
        </p:nvSpPr>
        <p:spPr>
          <a:xfrm>
            <a:off x="112050" y="571500"/>
            <a:ext cx="9032100" cy="7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Network Automation Vocabulary (New S</a:t>
            </a:r>
            <a:r>
              <a:rPr lang="en" sz="3000">
                <a:solidFill>
                  <a:schemeClr val="dk1"/>
                </a:solidFill>
              </a:rPr>
              <a:t>olution)</a:t>
            </a:r>
            <a:endParaRPr sz="3000"/>
          </a:p>
        </p:txBody>
      </p:sp>
      <p:sp>
        <p:nvSpPr>
          <p:cNvPr id="136" name="Google Shape;136;p22"/>
          <p:cNvSpPr txBox="1"/>
          <p:nvPr/>
        </p:nvSpPr>
        <p:spPr>
          <a:xfrm>
            <a:off x="3834750" y="1227300"/>
            <a:ext cx="13536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Big,green,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apple					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37" name="Google Shape;137;p22"/>
          <p:cNvSpPr txBox="1"/>
          <p:nvPr/>
        </p:nvSpPr>
        <p:spPr>
          <a:xfrm>
            <a:off x="6799825" y="1227300"/>
            <a:ext cx="16047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Big,orange,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orange					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38" name="Google Shape;138;p22"/>
          <p:cNvSpPr txBox="1"/>
          <p:nvPr/>
        </p:nvSpPr>
        <p:spPr>
          <a:xfrm>
            <a:off x="-4500" y="4356050"/>
            <a:ext cx="9032100" cy="6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Network Validation Vocabulary (Current Solution)</a:t>
            </a:r>
            <a:endParaRPr sz="3000"/>
          </a:p>
        </p:txBody>
      </p:sp>
      <p:sp>
        <p:nvSpPr>
          <p:cNvPr id="139" name="Google Shape;139;p22"/>
          <p:cNvSpPr txBox="1"/>
          <p:nvPr/>
        </p:nvSpPr>
        <p:spPr>
          <a:xfrm>
            <a:off x="989700" y="3827050"/>
            <a:ext cx="7359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Fruit					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40" name="Google Shape;140;p22"/>
          <p:cNvSpPr txBox="1"/>
          <p:nvPr/>
        </p:nvSpPr>
        <p:spPr>
          <a:xfrm>
            <a:off x="4112275" y="3827050"/>
            <a:ext cx="7359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Fruit					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41" name="Google Shape;141;p22"/>
          <p:cNvSpPr txBox="1"/>
          <p:nvPr/>
        </p:nvSpPr>
        <p:spPr>
          <a:xfrm>
            <a:off x="7335075" y="3827050"/>
            <a:ext cx="7359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Fruit					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339276" cy="518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 txBox="1"/>
          <p:nvPr/>
        </p:nvSpPr>
        <p:spPr>
          <a:xfrm>
            <a:off x="56025" y="89650"/>
            <a:ext cx="6208200" cy="11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00FF00"/>
                </a:solidFill>
                <a:latin typeface="Roboto Medium"/>
                <a:ea typeface="Roboto Medium"/>
                <a:cs typeface="Roboto Medium"/>
                <a:sym typeface="Roboto Medium"/>
              </a:rPr>
              <a:t>Guaranteed. FUTURE-PROOF</a:t>
            </a:r>
            <a:endParaRPr sz="3000">
              <a:solidFill>
                <a:srgbClr val="00FF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00FF00"/>
                </a:solidFill>
                <a:latin typeface="Roboto Medium"/>
                <a:ea typeface="Roboto Medium"/>
                <a:cs typeface="Roboto Medium"/>
                <a:sym typeface="Roboto Medium"/>
              </a:rPr>
              <a:t>LOYALTY PROGRAM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148" name="Google Shape;148;p23"/>
          <p:cNvSpPr txBox="1"/>
          <p:nvPr/>
        </p:nvSpPr>
        <p:spPr>
          <a:xfrm>
            <a:off x="56025" y="1411950"/>
            <a:ext cx="8415600" cy="31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600"/>
              <a:buFont typeface="Roboto Medium"/>
              <a:buChar char="●"/>
            </a:pPr>
            <a:r>
              <a:rPr lang="en" sz="2600">
                <a:solidFill>
                  <a:srgbClr val="00FF00"/>
                </a:solidFill>
                <a:latin typeface="Roboto Medium"/>
                <a:ea typeface="Roboto Medium"/>
                <a:cs typeface="Roboto Medium"/>
                <a:sym typeface="Roboto Medium"/>
              </a:rPr>
              <a:t>3-Years Satisfaction Guarantee</a:t>
            </a:r>
            <a:endParaRPr sz="2600">
              <a:solidFill>
                <a:srgbClr val="00FF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600"/>
              <a:buFont typeface="Roboto Medium"/>
              <a:buChar char="●"/>
            </a:pPr>
            <a:r>
              <a:rPr lang="en" sz="2600">
                <a:solidFill>
                  <a:srgbClr val="00FF00"/>
                </a:solidFill>
                <a:latin typeface="Roboto Medium"/>
                <a:ea typeface="Roboto Medium"/>
                <a:cs typeface="Roboto Medium"/>
                <a:sym typeface="Roboto Medium"/>
              </a:rPr>
              <a:t>Up to 55:1 Data Protection Deduplication Guarantee</a:t>
            </a:r>
            <a:endParaRPr sz="2600">
              <a:solidFill>
                <a:srgbClr val="00FF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600"/>
              <a:buFont typeface="Roboto Medium"/>
              <a:buChar char="●"/>
            </a:pPr>
            <a:r>
              <a:rPr lang="en" sz="2600">
                <a:solidFill>
                  <a:srgbClr val="00FF00"/>
                </a:solidFill>
                <a:latin typeface="Roboto Medium"/>
                <a:ea typeface="Roboto Medium"/>
                <a:cs typeface="Roboto Medium"/>
                <a:sym typeface="Roboto Medium"/>
              </a:rPr>
              <a:t>Investment Protection</a:t>
            </a:r>
            <a:endParaRPr sz="2600">
              <a:solidFill>
                <a:srgbClr val="00FF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600"/>
              <a:buFont typeface="Roboto Medium"/>
              <a:buChar char="●"/>
            </a:pPr>
            <a:r>
              <a:rPr lang="en" sz="2600">
                <a:solidFill>
                  <a:srgbClr val="00FF00"/>
                </a:solidFill>
                <a:latin typeface="Roboto Medium"/>
                <a:ea typeface="Roboto Medium"/>
                <a:cs typeface="Roboto Medium"/>
                <a:sym typeface="Roboto Medium"/>
              </a:rPr>
              <a:t>Cloud Mobility, Protection, Data Services &amp; Management</a:t>
            </a:r>
            <a:endParaRPr sz="2600">
              <a:solidFill>
                <a:srgbClr val="00FF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600"/>
              <a:buFont typeface="Roboto Medium"/>
              <a:buChar char="●"/>
            </a:pPr>
            <a:r>
              <a:rPr lang="en" sz="2600">
                <a:solidFill>
                  <a:srgbClr val="00FF00"/>
                </a:solidFill>
                <a:latin typeface="Roboto Medium"/>
                <a:ea typeface="Roboto Medium"/>
                <a:cs typeface="Roboto Medium"/>
                <a:sym typeface="Roboto Medium"/>
              </a:rPr>
              <a:t>Predictable Support Pricing</a:t>
            </a:r>
            <a:endParaRPr sz="2600">
              <a:solidFill>
                <a:srgbClr val="00FF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2600"/>
              <a:buFont typeface="Roboto Medium"/>
              <a:buChar char="●"/>
            </a:pPr>
            <a:r>
              <a:rPr lang="en" sz="2600">
                <a:solidFill>
                  <a:srgbClr val="00FF00"/>
                </a:solidFill>
                <a:latin typeface="Roboto Medium"/>
                <a:ea typeface="Roboto Medium"/>
                <a:cs typeface="Roboto Medium"/>
                <a:sym typeface="Roboto Medium"/>
              </a:rPr>
              <a:t>Cloud-Enabled Infrastructure</a:t>
            </a:r>
            <a:endParaRPr sz="2600">
              <a:solidFill>
                <a:srgbClr val="00FF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237" y="-44825"/>
            <a:ext cx="91484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4"/>
          <p:cNvSpPr txBox="1"/>
          <p:nvPr/>
        </p:nvSpPr>
        <p:spPr>
          <a:xfrm>
            <a:off x="2297225" y="1734675"/>
            <a:ext cx="46617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Thank you!</a:t>
            </a:r>
            <a:endParaRPr sz="64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55" name="Google Shape;155;p2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350" y="4148400"/>
            <a:ext cx="694775" cy="69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12650" y="4188738"/>
            <a:ext cx="614100" cy="6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0" y="0"/>
            <a:ext cx="9144000" cy="5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Who am I?</a:t>
            </a:r>
            <a:endParaRPr b="1" sz="2400" u="sng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-150" y="0"/>
            <a:ext cx="9144000" cy="18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134F5C"/>
                </a:solidFill>
                <a:latin typeface="Roboto"/>
                <a:ea typeface="Roboto"/>
                <a:cs typeface="Roboto"/>
                <a:sym typeface="Roboto"/>
              </a:rPr>
              <a:t>My name is Asit Piri,</a:t>
            </a:r>
            <a:endParaRPr b="1" sz="2800">
              <a:solidFill>
                <a:srgbClr val="134F5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134F5C"/>
                </a:solidFill>
                <a:latin typeface="Roboto"/>
                <a:ea typeface="Roboto"/>
                <a:cs typeface="Roboto"/>
                <a:sym typeface="Roboto"/>
              </a:rPr>
              <a:t>I am Data Product Manager for</a:t>
            </a:r>
            <a:endParaRPr b="1" sz="2800">
              <a:solidFill>
                <a:srgbClr val="134F5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rgbClr val="134F5C"/>
                </a:solidFill>
                <a:latin typeface="Roboto"/>
                <a:ea typeface="Roboto"/>
                <a:cs typeface="Roboto"/>
                <a:sym typeface="Roboto"/>
              </a:rPr>
              <a:t>Integrated Data Protection Appliance </a:t>
            </a:r>
            <a:endParaRPr b="1" sz="1200">
              <a:solidFill>
                <a:srgbClr val="134F5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4293400" y="3529175"/>
            <a:ext cx="49461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283350" y="1913775"/>
            <a:ext cx="91440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SINCE 2010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0" y="1317000"/>
            <a:ext cx="9144000" cy="13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I work for Dell EMC since 2000, </a:t>
            </a:r>
            <a:r>
              <a:rPr b="1" lang="en" sz="3500">
                <a:solidFill>
                  <a:srgbClr val="93C47D"/>
                </a:solidFill>
                <a:latin typeface="Roboto"/>
                <a:ea typeface="Roboto"/>
                <a:cs typeface="Roboto"/>
                <a:sym typeface="Roboto"/>
              </a:rPr>
              <a:t>where we build environment friendly technology.</a:t>
            </a:r>
            <a:endParaRPr b="1" sz="4500">
              <a:solidFill>
                <a:srgbClr val="93C47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0" y="0"/>
            <a:ext cx="33615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Where I work and 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</a:t>
            </a: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hat</a:t>
            </a: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we do</a:t>
            </a: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918875" y="661150"/>
            <a:ext cx="6454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493525" y="3166525"/>
            <a:ext cx="2960100" cy="8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 do business more than </a:t>
            </a:r>
            <a:r>
              <a:rPr lang="en" sz="3000">
                <a:solidFill>
                  <a:srgbClr val="6AA84F"/>
                </a:solidFill>
                <a:latin typeface="Roboto Medium"/>
                <a:ea typeface="Roboto Medium"/>
                <a:cs typeface="Roboto Medium"/>
                <a:sym typeface="Roboto Medium"/>
              </a:rPr>
              <a:t>100</a:t>
            </a: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countries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5897725" y="3090325"/>
            <a:ext cx="29601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We touch life of</a:t>
            </a: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" sz="3000">
                <a:solidFill>
                  <a:srgbClr val="6AA84F"/>
                </a:solidFill>
                <a:latin typeface="Roboto Medium"/>
                <a:ea typeface="Roboto Medium"/>
                <a:cs typeface="Roboto Medium"/>
                <a:sym typeface="Roboto Medium"/>
              </a:rPr>
              <a:t>3B</a:t>
            </a: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people directly or indirectly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-661175" y="2576075"/>
            <a:ext cx="91440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Building Data Product for 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4293400" y="3529175"/>
            <a:ext cx="4946100" cy="5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/>
        </p:nvSpPr>
        <p:spPr>
          <a:xfrm>
            <a:off x="283350" y="1913775"/>
            <a:ext cx="91440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SINCE 2010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0" y="0"/>
            <a:ext cx="52332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What is our collective purpose?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28050" y="611475"/>
            <a:ext cx="9087900" cy="23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500">
                <a:latin typeface="Roboto"/>
                <a:ea typeface="Roboto"/>
                <a:cs typeface="Roboto"/>
                <a:sym typeface="Roboto"/>
              </a:rPr>
              <a:t>Our purpose is to connect the world through network and server technology and incrementally advance the way how people live and work.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7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/>
        </p:nvSpPr>
        <p:spPr>
          <a:xfrm>
            <a:off x="-56050" y="1355925"/>
            <a:ext cx="7261500" cy="3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</a:rPr>
              <a:t>Simplicity is Easy management  Through Modern UI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" sz="3000">
                <a:solidFill>
                  <a:srgbClr val="FFFFFF"/>
                </a:solidFill>
              </a:rPr>
              <a:t>Dashboards</a:t>
            </a:r>
            <a:endParaRPr sz="3000">
              <a:solidFill>
                <a:srgbClr val="FFFFFF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" sz="3000">
                <a:solidFill>
                  <a:srgbClr val="FFFFFF"/>
                </a:solidFill>
              </a:rPr>
              <a:t>Exception Resolutions</a:t>
            </a:r>
            <a:endParaRPr sz="3000">
              <a:solidFill>
                <a:srgbClr val="FFFFFF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" sz="3000">
                <a:solidFill>
                  <a:srgbClr val="FFFFFF"/>
                </a:solidFill>
              </a:rPr>
              <a:t>Policy Management</a:t>
            </a:r>
            <a:endParaRPr sz="3000">
              <a:solidFill>
                <a:srgbClr val="FFFFFF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Char char="●"/>
            </a:pPr>
            <a:r>
              <a:rPr lang="en" sz="3000">
                <a:solidFill>
                  <a:srgbClr val="FFFFFF"/>
                </a:solidFill>
              </a:rPr>
              <a:t>Reporting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1221425" y="907725"/>
            <a:ext cx="7261500" cy="3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Easy management through Modern UI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Char char="●"/>
            </a:pPr>
            <a:r>
              <a:rPr b="1" lang="en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Dashboards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Char char="●"/>
            </a:pPr>
            <a:r>
              <a:rPr b="1" lang="en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Exception Resolutions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Char char="●"/>
            </a:pPr>
            <a:r>
              <a:rPr b="1" lang="en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Policy Management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Char char="●"/>
            </a:pPr>
            <a:r>
              <a:rPr b="1" lang="en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Reporting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/>
        </p:nvSpPr>
        <p:spPr>
          <a:xfrm>
            <a:off x="0" y="2745450"/>
            <a:ext cx="9144000" cy="23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Roboto Medium"/>
                <a:ea typeface="Roboto Medium"/>
                <a:cs typeface="Roboto Medium"/>
                <a:sym typeface="Roboto Medium"/>
              </a:rPr>
              <a:t>C</a:t>
            </a:r>
            <a:r>
              <a:rPr lang="en" sz="2000">
                <a:latin typeface="Roboto Medium"/>
                <a:ea typeface="Roboto Medium"/>
                <a:cs typeface="Roboto Medium"/>
                <a:sym typeface="Roboto Medium"/>
              </a:rPr>
              <a:t>onfiguring and managing a computer network, engineers have been forced to do everything manually.</a:t>
            </a:r>
            <a:endParaRPr sz="20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 Medium"/>
              <a:buChar char="●"/>
            </a:pPr>
            <a:r>
              <a:rPr lang="en" sz="2000">
                <a:latin typeface="Roboto Medium"/>
                <a:ea typeface="Roboto Medium"/>
                <a:cs typeface="Roboto Medium"/>
                <a:sym typeface="Roboto Medium"/>
              </a:rPr>
              <a:t>Generated the device configurations and make required changes to them.</a:t>
            </a:r>
            <a:endParaRPr sz="20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 Medium"/>
              <a:buChar char="●"/>
            </a:pPr>
            <a:r>
              <a:rPr lang="en" sz="2000">
                <a:latin typeface="Roboto Medium"/>
                <a:ea typeface="Roboto Medium"/>
                <a:cs typeface="Roboto Medium"/>
                <a:sym typeface="Roboto Medium"/>
              </a:rPr>
              <a:t>Commit them to the network and check that the network behaves as expected afterwords. </a:t>
            </a:r>
            <a:endParaRPr sz="20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Roboto Medium"/>
                <a:ea typeface="Roboto Medium"/>
                <a:cs typeface="Roboto Medium"/>
                <a:sym typeface="Roboto Medium"/>
              </a:rPr>
              <a:t>These tasks are not only laborious but also anxiety-inducing, </a:t>
            </a:r>
            <a:r>
              <a:rPr b="1" lang="en" sz="2000">
                <a:latin typeface="Roboto"/>
                <a:ea typeface="Roboto"/>
                <a:cs typeface="Roboto"/>
                <a:sym typeface="Roboto"/>
              </a:rPr>
              <a:t>since a single mistake can bring down the network or open a gaping security hole.</a:t>
            </a:r>
            <a:endParaRPr b="1"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274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0" y="2030400"/>
            <a:ext cx="49419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Persona: Network Engineer</a:t>
            </a:r>
            <a:endParaRPr b="1" sz="2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6051150" y="112050"/>
            <a:ext cx="2958300" cy="21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User Research:</a:t>
            </a:r>
            <a:endParaRPr b="1" sz="2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Roboto"/>
              <a:buAutoNum type="arabicPeriod"/>
            </a:pPr>
            <a:r>
              <a:rPr b="1" lang="en" sz="2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Usability Testing </a:t>
            </a:r>
            <a:endParaRPr b="1" sz="2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Roboto"/>
              <a:buAutoNum type="arabicPeriod"/>
            </a:pPr>
            <a:r>
              <a:rPr b="1" lang="en" sz="2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User Interview</a:t>
            </a:r>
            <a:endParaRPr b="1" sz="2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Roboto"/>
              <a:buAutoNum type="arabicPeriod"/>
            </a:pPr>
            <a:r>
              <a:rPr b="1" lang="en" sz="2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 CenterVisit</a:t>
            </a:r>
            <a:endParaRPr b="1" sz="2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Roboto"/>
              <a:buAutoNum type="arabicPeriod"/>
            </a:pPr>
            <a:r>
              <a:rPr b="1" lang="en" sz="2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Ethnography</a:t>
            </a:r>
            <a:endParaRPr b="1" sz="2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Roboto"/>
              <a:buAutoNum type="arabicPeriod"/>
            </a:pPr>
            <a:r>
              <a:rPr b="1" lang="en" sz="2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User Survey</a:t>
            </a:r>
            <a:endParaRPr b="1" sz="2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8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180025" y="257725"/>
            <a:ext cx="4179000" cy="17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With our new product “Network Validator” we solve two major pain points for engineers.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180025" y="2133300"/>
            <a:ext cx="2960100" cy="8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Improve</a:t>
            </a: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" sz="3000">
                <a:solidFill>
                  <a:srgbClr val="6AA84F"/>
                </a:solidFill>
                <a:latin typeface="Roboto Medium"/>
                <a:ea typeface="Roboto Medium"/>
                <a:cs typeface="Roboto Medium"/>
                <a:sym typeface="Roboto Medium"/>
              </a:rPr>
              <a:t>5</a:t>
            </a:r>
            <a:r>
              <a:rPr lang="en" sz="3000">
                <a:solidFill>
                  <a:srgbClr val="6AA84F"/>
                </a:solidFill>
                <a:latin typeface="Roboto Medium"/>
                <a:ea typeface="Roboto Medium"/>
                <a:cs typeface="Roboto Medium"/>
                <a:sym typeface="Roboto Medium"/>
              </a:rPr>
              <a:t>0%</a:t>
            </a: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efficiency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180025" y="2787775"/>
            <a:ext cx="2960100" cy="9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Improve </a:t>
            </a:r>
            <a:r>
              <a:rPr lang="en" sz="3000">
                <a:solidFill>
                  <a:srgbClr val="6AA84F"/>
                </a:solidFill>
                <a:latin typeface="Roboto Medium"/>
                <a:ea typeface="Roboto Medium"/>
                <a:cs typeface="Roboto Medium"/>
                <a:sym typeface="Roboto Medium"/>
              </a:rPr>
              <a:t>40%</a:t>
            </a: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en"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accuracy</a:t>
            </a:r>
            <a:endParaRPr sz="18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/>
        </p:nvSpPr>
        <p:spPr>
          <a:xfrm>
            <a:off x="-41850" y="443750"/>
            <a:ext cx="9186000" cy="8898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Roboto"/>
                <a:ea typeface="Roboto"/>
                <a:cs typeface="Roboto"/>
                <a:sym typeface="Roboto"/>
              </a:rPr>
              <a:t>With our new product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“Network Validator”</a:t>
            </a:r>
            <a:r>
              <a:rPr lang="en" sz="2400">
                <a:latin typeface="Roboto"/>
                <a:ea typeface="Roboto"/>
                <a:cs typeface="Roboto"/>
                <a:sym typeface="Roboto"/>
              </a:rPr>
              <a:t> we will solve two major pain points for engineers.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-58950" y="-26825"/>
            <a:ext cx="9220200" cy="5154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What problem our new product Network Validator solves?</a:t>
            </a:r>
            <a:endParaRPr b="1"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-41850" y="1333550"/>
            <a:ext cx="4019700" cy="38661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Data workload automation</a:t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Roboto"/>
                <a:ea typeface="Roboto"/>
                <a:cs typeface="Roboto"/>
                <a:sym typeface="Roboto"/>
              </a:rPr>
              <a:t>“arguments the hands and eyes of network engineers and helps them log into devices, extract information, copy data and so no.”</a:t>
            </a:r>
            <a:endParaRPr sz="2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21"/>
          <p:cNvSpPr txBox="1"/>
          <p:nvPr/>
        </p:nvSpPr>
        <p:spPr>
          <a:xfrm>
            <a:off x="3933300" y="1333425"/>
            <a:ext cx="5210700" cy="38661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Automated validation “</a:t>
            </a:r>
            <a:r>
              <a:rPr lang="en" sz="2600">
                <a:latin typeface="Roboto"/>
                <a:ea typeface="Roboto"/>
                <a:cs typeface="Roboto"/>
                <a:sym typeface="Roboto"/>
              </a:rPr>
              <a:t>arguments their brains and help them predict the impact of different actions. Reason about correctness, and diagnose unexpected network behaviour.”</a:t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Verification</a:t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Functional Testing</a:t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Unit Testing</a:t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-41850" y="4852150"/>
            <a:ext cx="39303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Robotic Process Automation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3977850" y="4832025"/>
            <a:ext cx="51663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Artificial Intelligence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